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1" r:id="rId4"/>
    <p:sldId id="272" r:id="rId5"/>
    <p:sldId id="258" r:id="rId6"/>
    <p:sldId id="267" r:id="rId7"/>
    <p:sldId id="270" r:id="rId8"/>
    <p:sldId id="268" r:id="rId9"/>
    <p:sldId id="269" r:id="rId10"/>
    <p:sldId id="260" r:id="rId11"/>
    <p:sldId id="262" r:id="rId12"/>
    <p:sldId id="263" r:id="rId13"/>
    <p:sldId id="265" r:id="rId14"/>
    <p:sldId id="261" r:id="rId15"/>
    <p:sldId id="264" r:id="rId16"/>
    <p:sldId id="259" r:id="rId17"/>
    <p:sldId id="266" r:id="rId1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10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32" name="Picture 12" descr="Black Bar Templ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4117" cy="6859588"/>
          </a:xfrm>
          <a:prstGeom prst="rect">
            <a:avLst/>
          </a:prstGeom>
          <a:noFill/>
          <a:extLst>
            <a:ext uri="{909E8E84-426E-40DD-AFC4-6F175D3DCCD1}">
              <a14:hiddenFill xmlns:a14="http://schemas.microsoft.com/office/drawing/2010/main">
                <a:solidFill>
                  <a:srgbClr val="FFFFFF"/>
                </a:solidFill>
              </a14:hiddenFill>
            </a:ext>
          </a:extLst>
        </p:spPr>
      </p:pic>
      <p:sp>
        <p:nvSpPr>
          <p:cNvPr id="5124" name="Rectangle 4"/>
          <p:cNvSpPr>
            <a:spLocks noGrp="1" noChangeArrowheads="1"/>
          </p:cNvSpPr>
          <p:nvPr>
            <p:ph type="ctrTitle"/>
          </p:nvPr>
        </p:nvSpPr>
        <p:spPr>
          <a:xfrm>
            <a:off x="914400" y="2971800"/>
            <a:ext cx="10363200" cy="1143000"/>
          </a:xfrm>
        </p:spPr>
        <p:txBody>
          <a:bodyPr/>
          <a:lstStyle>
            <a:lvl1pPr>
              <a:defRPr b="1"/>
            </a:lvl1pPr>
          </a:lstStyle>
          <a:p>
            <a:pPr lvl="0"/>
            <a:r>
              <a:rPr lang="en-US" altLang="en-US" noProof="0"/>
              <a:t>Click to edit Master title style</a:t>
            </a:r>
          </a:p>
        </p:txBody>
      </p:sp>
      <p:sp>
        <p:nvSpPr>
          <p:cNvPr id="5125" name="Rectangle 5"/>
          <p:cNvSpPr>
            <a:spLocks noGrp="1" noChangeArrowheads="1"/>
          </p:cNvSpPr>
          <p:nvPr>
            <p:ph type="subTitle" idx="1"/>
          </p:nvPr>
        </p:nvSpPr>
        <p:spPr>
          <a:xfrm>
            <a:off x="3352800" y="4876800"/>
            <a:ext cx="8534400" cy="1752600"/>
          </a:xfrm>
        </p:spPr>
        <p:txBody>
          <a:bodyPr/>
          <a:lstStyle>
            <a:lvl1pPr marL="0" indent="0" algn="r">
              <a:buFont typeface="Wingdings" panose="05000000000000000000" pitchFamily="2" charset="2"/>
              <a:buNone/>
              <a:defRPr sz="1800" b="1"/>
            </a:lvl1pPr>
          </a:lstStyle>
          <a:p>
            <a:pPr lvl="0"/>
            <a:r>
              <a:rPr lang="en-US" altLang="en-US" noProof="0"/>
              <a:t>Click to edit Master subtitle style</a:t>
            </a:r>
          </a:p>
        </p:txBody>
      </p:sp>
      <p:pic>
        <p:nvPicPr>
          <p:cNvPr id="5133" name="Picture 13" descr="WinLogo_w-tag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219200"/>
            <a:ext cx="466513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6362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536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5400" y="1295401"/>
            <a:ext cx="2667000" cy="4830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1295401"/>
            <a:ext cx="7797800" cy="48307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303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705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64354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2514601"/>
            <a:ext cx="5232400" cy="3611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50000" y="2514601"/>
            <a:ext cx="5232400" cy="3611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5396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6454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1785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916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570514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827114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1" name="Picture 17" descr="Black Bar Templat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4117" cy="6859588"/>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3"/>
          <p:cNvSpPr>
            <a:spLocks noGrp="1" noChangeArrowheads="1"/>
          </p:cNvSpPr>
          <p:nvPr>
            <p:ph type="title"/>
          </p:nvPr>
        </p:nvSpPr>
        <p:spPr bwMode="auto">
          <a:xfrm>
            <a:off x="914400" y="12954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2" name="Rectangle 18"/>
          <p:cNvSpPr>
            <a:spLocks noGrp="1" noChangeArrowheads="1"/>
          </p:cNvSpPr>
          <p:nvPr>
            <p:ph type="body" idx="1"/>
          </p:nvPr>
        </p:nvSpPr>
        <p:spPr bwMode="auto">
          <a:xfrm>
            <a:off x="914400" y="2514601"/>
            <a:ext cx="10668000" cy="361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31189209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fontAlgn="base" hangingPunct="1">
        <a:spcBef>
          <a:spcPct val="0"/>
        </a:spcBef>
        <a:spcAft>
          <a:spcPct val="0"/>
        </a:spcAft>
        <a:defRPr sz="4000" kern="12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2pPr>
      <a:lvl3pPr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3pPr>
      <a:lvl4pPr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4pPr>
      <a:lvl5pPr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5pPr>
      <a:lvl6pPr marL="457200"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6pPr>
      <a:lvl7pPr marL="914400"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7pPr>
      <a:lvl8pPr marL="1371600"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8pPr>
      <a:lvl9pPr marL="1828800" algn="ctr" rtl="0" eaLnBrk="1" fontAlgn="base" hangingPunct="1">
        <a:spcBef>
          <a:spcPct val="0"/>
        </a:spcBef>
        <a:spcAft>
          <a:spcPct val="0"/>
        </a:spcAft>
        <a:defRPr sz="4000">
          <a:solidFill>
            <a:schemeClr val="tx2"/>
          </a:solidFill>
          <a:latin typeface="Arial" panose="020B0604020202020204" pitchFamily="34" charset="0"/>
          <a:ea typeface="ＭＳ Ｐゴシック" panose="020B0600070205080204" pitchFamily="34" charset="-128"/>
        </a:defRPr>
      </a:lvl9pPr>
    </p:titleStyle>
    <p:bodyStyle>
      <a:lvl1pPr marL="342900" indent="-342900" algn="l" rtl="0" eaLnBrk="1" fontAlgn="base" hangingPunct="1">
        <a:spcBef>
          <a:spcPct val="20000"/>
        </a:spcBef>
        <a:spcAft>
          <a:spcPct val="0"/>
        </a:spcAft>
        <a:buFont typeface="Wingdings" panose="05000000000000000000" pitchFamily="2" charset="2"/>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Wingdings" panose="05000000000000000000" pitchFamily="2" charset="2"/>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instead.com/People/Matthias-Kleinsasser" TargetMode="External"/><Relationship Id="rId2" Type="http://schemas.openxmlformats.org/officeDocument/2006/relationships/hyperlink" Target="mailto:mkleinsasser@winstead.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justice.gov/opa/pr/electronic-health-records-vendor-pay-145-million-resolve-criminal-and-civil-investigations-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justice.gov/usao-sdga/pr/operation-rubber-stamp-major-health-care-fraud-investigation-results-significant-ne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justice.gov/jm/jm-4-4000-commercial-litigation#4-4.11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justice.gov/sites/default/files/civil/legacy/2011/04/22/C-FRAUDS_FCA_Primer.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justice.gov/opa/pr/national-health-care-fraud-and-opioid-takedown-results-charges-against-345-defendan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hhs.gov/about/news/2020/12/04/hhs-announces-false-claims-act-working-group-enhance-efforts-combat-fraud-and-focus-resources-bad-actors.html#.X8xIl8DVOas.linked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Basics of the False Claims Act, STARK, and Anti-Kickback Statute and Recent Regulatory Developments</a:t>
            </a:r>
          </a:p>
        </p:txBody>
      </p:sp>
      <p:sp>
        <p:nvSpPr>
          <p:cNvPr id="3" name="Subtitle 2"/>
          <p:cNvSpPr>
            <a:spLocks noGrp="1"/>
          </p:cNvSpPr>
          <p:nvPr>
            <p:ph type="subTitle" idx="1"/>
          </p:nvPr>
        </p:nvSpPr>
        <p:spPr/>
        <p:txBody>
          <a:bodyPr/>
          <a:lstStyle/>
          <a:p>
            <a:r>
              <a:rPr lang="en-US" dirty="0"/>
              <a:t>Matthias Kleinsasser</a:t>
            </a:r>
          </a:p>
          <a:p>
            <a:r>
              <a:rPr lang="en-US" dirty="0"/>
              <a:t>(817) 420-8281</a:t>
            </a:r>
          </a:p>
          <a:p>
            <a:r>
              <a:rPr lang="en-US" dirty="0">
                <a:hlinkClick r:id="rId2"/>
              </a:rPr>
              <a:t>mkleinsasser@winstead.com</a:t>
            </a:r>
            <a:endParaRPr lang="en-US" dirty="0"/>
          </a:p>
          <a:p>
            <a:r>
              <a:rPr lang="en-US" dirty="0">
                <a:hlinkClick r:id="rId3"/>
              </a:rPr>
              <a:t>https://www.winstead.com/People/Matthias-Kleinsasser</a:t>
            </a:r>
            <a:endParaRPr lang="en-US" dirty="0"/>
          </a:p>
        </p:txBody>
      </p:sp>
    </p:spTree>
    <p:extLst>
      <p:ext uri="{BB962C8B-B14F-4D97-AF65-F5344CB8AC3E}">
        <p14:creationId xmlns:p14="http://schemas.microsoft.com/office/powerpoint/2010/main" val="110007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DOJ Priorities</a:t>
            </a:r>
          </a:p>
        </p:txBody>
      </p:sp>
      <p:sp>
        <p:nvSpPr>
          <p:cNvPr id="3" name="Content Placeholder 2"/>
          <p:cNvSpPr>
            <a:spLocks noGrp="1"/>
          </p:cNvSpPr>
          <p:nvPr>
            <p:ph idx="1"/>
          </p:nvPr>
        </p:nvSpPr>
        <p:spPr/>
        <p:txBody>
          <a:bodyPr/>
          <a:lstStyle/>
          <a:p>
            <a:r>
              <a:rPr lang="en-US" sz="2400" dirty="0"/>
              <a:t>Source: DOJ Remarks (Jody Hunt, Assistant Attorney General), 2020 Qui Tam Conference)</a:t>
            </a:r>
          </a:p>
          <a:p>
            <a:endParaRPr lang="en-US" sz="2400" dirty="0"/>
          </a:p>
          <a:p>
            <a:r>
              <a:rPr lang="en-US" sz="2400" dirty="0"/>
              <a:t>Coding fraud within Managed Care Programs (e.g., Medicare Advantage)</a:t>
            </a:r>
          </a:p>
          <a:p>
            <a:pPr marL="0" indent="0">
              <a:buNone/>
            </a:pPr>
            <a:endParaRPr lang="en-US" sz="2400" dirty="0"/>
          </a:p>
          <a:p>
            <a:r>
              <a:rPr lang="en-US" sz="2400" dirty="0"/>
              <a:t>Nursing home fraud: Using the FCA and other statutes to address substandard care in nursing homes as part of the National Nursing Home Initiative</a:t>
            </a:r>
          </a:p>
        </p:txBody>
      </p:sp>
    </p:spTree>
    <p:extLst>
      <p:ext uri="{BB962C8B-B14F-4D97-AF65-F5344CB8AC3E}">
        <p14:creationId xmlns:p14="http://schemas.microsoft.com/office/powerpoint/2010/main" val="2584033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DOJ Priorities (</a:t>
            </a:r>
            <a:r>
              <a:rPr lang="en-US" dirty="0" err="1"/>
              <a:t>con’t</a:t>
            </a:r>
            <a:r>
              <a:rPr lang="en-US" dirty="0"/>
              <a:t>)</a:t>
            </a:r>
          </a:p>
        </p:txBody>
      </p:sp>
      <p:sp>
        <p:nvSpPr>
          <p:cNvPr id="3" name="Content Placeholder 2"/>
          <p:cNvSpPr>
            <a:spLocks noGrp="1"/>
          </p:cNvSpPr>
          <p:nvPr>
            <p:ph idx="1"/>
          </p:nvPr>
        </p:nvSpPr>
        <p:spPr/>
        <p:txBody>
          <a:bodyPr/>
          <a:lstStyle/>
          <a:p>
            <a:r>
              <a:rPr lang="en-US" sz="2400" dirty="0"/>
              <a:t>Electronic Health Record fraud: Using electronic health record systems to influence physician behavior. </a:t>
            </a:r>
          </a:p>
          <a:p>
            <a:endParaRPr lang="en-US" sz="2400" dirty="0"/>
          </a:p>
          <a:p>
            <a:r>
              <a:rPr lang="en-US" sz="2400" i="1" dirty="0"/>
              <a:t>See, e.g.</a:t>
            </a:r>
            <a:r>
              <a:rPr lang="en-US" sz="2400" dirty="0"/>
              <a:t>, the Practice Fusion case in which a company used its EHR system to influence opioid prescriptions, receiving kickbacks from an opioid company as a result. </a:t>
            </a:r>
          </a:p>
          <a:p>
            <a:r>
              <a:rPr lang="en-US" sz="2400" dirty="0">
                <a:hlinkClick r:id="rId2"/>
              </a:rPr>
              <a:t>https://www.justice.gov/opa/pr/electronic-health-records-vendor-pay-145-million-resolve-criminal-and-civil-investigations-0</a:t>
            </a:r>
            <a:endParaRPr lang="en-US" sz="2400" dirty="0"/>
          </a:p>
        </p:txBody>
      </p:sp>
    </p:spTree>
    <p:extLst>
      <p:ext uri="{BB962C8B-B14F-4D97-AF65-F5344CB8AC3E}">
        <p14:creationId xmlns:p14="http://schemas.microsoft.com/office/powerpoint/2010/main" val="3520643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DOJ Priorities (</a:t>
            </a:r>
            <a:r>
              <a:rPr lang="en-US" dirty="0" err="1"/>
              <a:t>con’t</a:t>
            </a:r>
            <a:r>
              <a:rPr lang="en-US" dirty="0"/>
              <a:t>)</a:t>
            </a:r>
          </a:p>
        </p:txBody>
      </p:sp>
      <p:sp>
        <p:nvSpPr>
          <p:cNvPr id="3" name="Content Placeholder 2"/>
          <p:cNvSpPr>
            <a:spLocks noGrp="1"/>
          </p:cNvSpPr>
          <p:nvPr>
            <p:ph idx="1"/>
          </p:nvPr>
        </p:nvSpPr>
        <p:spPr>
          <a:xfrm>
            <a:off x="762000" y="2231968"/>
            <a:ext cx="10668000" cy="3611563"/>
          </a:xfrm>
        </p:spPr>
        <p:txBody>
          <a:bodyPr/>
          <a:lstStyle/>
          <a:p>
            <a:r>
              <a:rPr lang="en-US" sz="2400" dirty="0"/>
              <a:t>Telemedicine fraud: increased use of telemedicine services has resulted in an increased focus on this area.</a:t>
            </a:r>
          </a:p>
          <a:p>
            <a:r>
              <a:rPr lang="en-US" sz="2400" i="1" dirty="0"/>
              <a:t>See, e.g.</a:t>
            </a:r>
            <a:r>
              <a:rPr lang="en-US" sz="2400" dirty="0"/>
              <a:t>,</a:t>
            </a:r>
            <a:r>
              <a:rPr lang="en-US" sz="2400" i="1" dirty="0"/>
              <a:t> </a:t>
            </a:r>
            <a:r>
              <a:rPr lang="en-US" sz="2400" dirty="0"/>
              <a:t>Operation Rubber Stamp, which recently resulted in charges in the Southern District of Georgia. Telemedicine executives allegedly paid doctors and nurse practitioners to order unnecessary equipment, medications, or testing, with little or no patient interaction. Equipment companies, labs, and pharmacies purchased those orders in exchange for illegal kickbacks and submitted false claims to Medicare. </a:t>
            </a:r>
          </a:p>
          <a:p>
            <a:r>
              <a:rPr lang="en-US" sz="2400" dirty="0">
                <a:hlinkClick r:id="rId2"/>
              </a:rPr>
              <a:t>https://www.justice.gov/usao-sdga/pr/operation-rubber-stamp-major-health-care-fraud-investigation-results-significant-new</a:t>
            </a:r>
            <a:endParaRPr lang="en-US" sz="2400" i="1" dirty="0"/>
          </a:p>
        </p:txBody>
      </p:sp>
    </p:spTree>
    <p:extLst>
      <p:ext uri="{BB962C8B-B14F-4D97-AF65-F5344CB8AC3E}">
        <p14:creationId xmlns:p14="http://schemas.microsoft.com/office/powerpoint/2010/main" val="423482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DOJ Priorities (</a:t>
            </a:r>
            <a:r>
              <a:rPr lang="en-US" dirty="0" err="1"/>
              <a:t>con’t</a:t>
            </a:r>
            <a:r>
              <a:rPr lang="en-US" dirty="0"/>
              <a:t>)</a:t>
            </a:r>
          </a:p>
        </p:txBody>
      </p:sp>
      <p:sp>
        <p:nvSpPr>
          <p:cNvPr id="3" name="Content Placeholder 2"/>
          <p:cNvSpPr>
            <a:spLocks noGrp="1"/>
          </p:cNvSpPr>
          <p:nvPr>
            <p:ph idx="1"/>
          </p:nvPr>
        </p:nvSpPr>
        <p:spPr>
          <a:xfrm>
            <a:off x="914400" y="2273531"/>
            <a:ext cx="10668000" cy="3611563"/>
          </a:xfrm>
        </p:spPr>
        <p:txBody>
          <a:bodyPr/>
          <a:lstStyle/>
          <a:p>
            <a:r>
              <a:rPr lang="en-US" sz="2400" dirty="0"/>
              <a:t>During the Covid-19 pandemic, CMS permitted Medicare reimbursement for telemedicine services that would previously have been available only to persons living in certain designated rural areas. </a:t>
            </a:r>
          </a:p>
          <a:p>
            <a:endParaRPr lang="en-US" sz="2400" dirty="0"/>
          </a:p>
          <a:p>
            <a:r>
              <a:rPr lang="en-US" sz="2400" dirty="0"/>
              <a:t>These relaxed rules carry some risk of liability: For example, reimbursement for an “E-Visit” or “Virtual Check-in” requires a prior established relationship between doctor and patient.  </a:t>
            </a:r>
          </a:p>
          <a:p>
            <a:endParaRPr lang="en-US" sz="2400" dirty="0"/>
          </a:p>
          <a:p>
            <a:r>
              <a:rPr lang="en-US" sz="2400" dirty="0"/>
              <a:t>For example, a provider who seeks reimbursement for an E-Visit provided to a new patient would probably violate the FCA.</a:t>
            </a:r>
          </a:p>
        </p:txBody>
      </p:sp>
    </p:spTree>
    <p:extLst>
      <p:ext uri="{BB962C8B-B14F-4D97-AF65-F5344CB8AC3E}">
        <p14:creationId xmlns:p14="http://schemas.microsoft.com/office/powerpoint/2010/main" val="4850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STARK Blanket Waivers</a:t>
            </a:r>
          </a:p>
        </p:txBody>
      </p:sp>
      <p:sp>
        <p:nvSpPr>
          <p:cNvPr id="3" name="Content Placeholder 2"/>
          <p:cNvSpPr>
            <a:spLocks noGrp="1"/>
          </p:cNvSpPr>
          <p:nvPr>
            <p:ph idx="1"/>
          </p:nvPr>
        </p:nvSpPr>
        <p:spPr/>
        <p:txBody>
          <a:bodyPr/>
          <a:lstStyle/>
          <a:p>
            <a:r>
              <a:rPr lang="en-US" sz="2400" dirty="0"/>
              <a:t>In March 2020, CMS issued blanket waivers that temporarily waive sanctions for financial arrangements for “Covid-19 Purposes.”</a:t>
            </a:r>
          </a:p>
          <a:p>
            <a:endParaRPr lang="en-US" sz="2400" dirty="0"/>
          </a:p>
          <a:p>
            <a:r>
              <a:rPr lang="en-US" sz="2400" dirty="0"/>
              <a:t>Covid-19 Purposes are broadly defined: “Diagnosis or medically necessary treatment of Covid-19 for any patient or individual,” or “securing the services of physicians and other healthcare practitioners and professionals, to furnish medically necessary services in response to the Covid-19 outbreak in the United States.”</a:t>
            </a:r>
          </a:p>
          <a:p>
            <a:endParaRPr lang="en-US" dirty="0"/>
          </a:p>
        </p:txBody>
      </p:sp>
    </p:spTree>
    <p:extLst>
      <p:ext uri="{BB962C8B-B14F-4D97-AF65-F5344CB8AC3E}">
        <p14:creationId xmlns:p14="http://schemas.microsoft.com/office/powerpoint/2010/main" val="1887510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STARK Blanket Waivers (</a:t>
            </a:r>
            <a:r>
              <a:rPr lang="en-US" dirty="0" err="1"/>
              <a:t>con’t</a:t>
            </a:r>
            <a:r>
              <a:rPr lang="en-US" dirty="0"/>
              <a:t>)</a:t>
            </a:r>
          </a:p>
        </p:txBody>
      </p:sp>
      <p:sp>
        <p:nvSpPr>
          <p:cNvPr id="3" name="Content Placeholder 2"/>
          <p:cNvSpPr>
            <a:spLocks noGrp="1"/>
          </p:cNvSpPr>
          <p:nvPr>
            <p:ph idx="1"/>
          </p:nvPr>
        </p:nvSpPr>
        <p:spPr>
          <a:xfrm>
            <a:off x="914400" y="2198718"/>
            <a:ext cx="10668000" cy="3611563"/>
          </a:xfrm>
        </p:spPr>
        <p:txBody>
          <a:bodyPr/>
          <a:lstStyle/>
          <a:p>
            <a:r>
              <a:rPr lang="en-US" sz="2400" dirty="0"/>
              <a:t>Both CMS and the OIG have indicated they will exercise some enforcement discretion with respect to these waivers:</a:t>
            </a:r>
          </a:p>
          <a:p>
            <a:endParaRPr lang="en-US" sz="2400" dirty="0"/>
          </a:p>
          <a:p>
            <a:r>
              <a:rPr lang="en-US" sz="2400" dirty="0"/>
              <a:t>CMS: “The Secretary will work with the Department of Justice to address False Claims Act relator suits where parties using the blanket waivers have a good faith belief that their remuneration or referrals are covered by a blanket waiver.”</a:t>
            </a:r>
          </a:p>
          <a:p>
            <a:endParaRPr lang="en-US" sz="2400" dirty="0"/>
          </a:p>
          <a:p>
            <a:r>
              <a:rPr lang="en-US" sz="2400" dirty="0"/>
              <a:t>These blanket waivers pose some risk of liability for less-than-vigilant providers who fail meet the Covid-19 Purposes requirement. </a:t>
            </a:r>
          </a:p>
          <a:p>
            <a:endParaRPr lang="en-US" dirty="0"/>
          </a:p>
        </p:txBody>
      </p:sp>
    </p:spTree>
    <p:extLst>
      <p:ext uri="{BB962C8B-B14F-4D97-AF65-F5344CB8AC3E}">
        <p14:creationId xmlns:p14="http://schemas.microsoft.com/office/powerpoint/2010/main" val="254678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Cooperation Credit: Sometimes It Makes Sense if We All Just Get Along </a:t>
            </a:r>
          </a:p>
        </p:txBody>
      </p:sp>
      <p:sp>
        <p:nvSpPr>
          <p:cNvPr id="3" name="Content Placeholder 2"/>
          <p:cNvSpPr>
            <a:spLocks noGrp="1"/>
          </p:cNvSpPr>
          <p:nvPr>
            <p:ph idx="1"/>
          </p:nvPr>
        </p:nvSpPr>
        <p:spPr/>
        <p:txBody>
          <a:bodyPr/>
          <a:lstStyle/>
          <a:p>
            <a:r>
              <a:rPr lang="en-US" sz="2400" dirty="0"/>
              <a:t>Cooperation credit refers to a DOJ policy intended to facilitate cooperation and incentivize reporting misconduct.</a:t>
            </a:r>
          </a:p>
          <a:p>
            <a:endParaRPr lang="en-US" sz="2400" dirty="0"/>
          </a:p>
          <a:p>
            <a:r>
              <a:rPr lang="en-US" sz="2400" dirty="0"/>
              <a:t>Generally, the credit results in a reduction of damages and penalties.</a:t>
            </a:r>
          </a:p>
          <a:p>
            <a:endParaRPr lang="en-US" sz="2400" dirty="0"/>
          </a:p>
          <a:p>
            <a:r>
              <a:rPr lang="en-US" sz="2400" dirty="0"/>
              <a:t>It is a useful means to minimize liability, particularly if the misconduct was committed by a few bad actors.</a:t>
            </a:r>
          </a:p>
        </p:txBody>
      </p:sp>
    </p:spTree>
    <p:extLst>
      <p:ext uri="{BB962C8B-B14F-4D97-AF65-F5344CB8AC3E}">
        <p14:creationId xmlns:p14="http://schemas.microsoft.com/office/powerpoint/2010/main" val="4059869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Cooperation Credit (</a:t>
            </a:r>
            <a:r>
              <a:rPr lang="en-US" dirty="0" err="1"/>
              <a:t>con’t</a:t>
            </a:r>
            <a:r>
              <a:rPr lang="en-US" dirty="0"/>
              <a:t>)</a:t>
            </a:r>
          </a:p>
        </p:txBody>
      </p:sp>
      <p:sp>
        <p:nvSpPr>
          <p:cNvPr id="3" name="Content Placeholder 2"/>
          <p:cNvSpPr>
            <a:spLocks noGrp="1"/>
          </p:cNvSpPr>
          <p:nvPr>
            <p:ph idx="1"/>
          </p:nvPr>
        </p:nvSpPr>
        <p:spPr/>
        <p:txBody>
          <a:bodyPr/>
          <a:lstStyle/>
          <a:p>
            <a:r>
              <a:rPr lang="en-US" sz="2400" dirty="0"/>
              <a:t>Cooperation credit may be granted for disclosing previously undisclosed conduct or undertaking remedial measures.</a:t>
            </a:r>
          </a:p>
          <a:p>
            <a:endParaRPr lang="en-US" sz="2400" dirty="0"/>
          </a:p>
          <a:p>
            <a:r>
              <a:rPr lang="en-US" sz="2400" dirty="0"/>
              <a:t>It is possible to earn credit for disclosures made after an investigation is ongoing, provided the disclosed conduct is outside the scope of the investigation.</a:t>
            </a:r>
          </a:p>
          <a:p>
            <a:endParaRPr lang="en-US" sz="2400" dirty="0"/>
          </a:p>
          <a:p>
            <a:r>
              <a:rPr lang="en-US" sz="2400" dirty="0"/>
              <a:t>Source (</a:t>
            </a:r>
            <a:r>
              <a:rPr lang="en-US" sz="2400"/>
              <a:t>DOJ Manual): </a:t>
            </a:r>
            <a:r>
              <a:rPr lang="en-US" sz="2400" dirty="0">
                <a:hlinkClick r:id="rId2"/>
              </a:rPr>
              <a:t>https://www.justice.gov/jm/jm-4-4000-commercial-litigation#4-4.112</a:t>
            </a:r>
            <a:endParaRPr lang="en-US" sz="2400" dirty="0"/>
          </a:p>
          <a:p>
            <a:endParaRPr lang="en-US" dirty="0"/>
          </a:p>
        </p:txBody>
      </p:sp>
    </p:spTree>
    <p:extLst>
      <p:ext uri="{BB962C8B-B14F-4D97-AF65-F5344CB8AC3E}">
        <p14:creationId xmlns:p14="http://schemas.microsoft.com/office/powerpoint/2010/main" val="35016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Fraud: A Top DOJ Priority</a:t>
            </a:r>
          </a:p>
        </p:txBody>
      </p:sp>
      <p:sp>
        <p:nvSpPr>
          <p:cNvPr id="3" name="Content Placeholder 2"/>
          <p:cNvSpPr>
            <a:spLocks noGrp="1"/>
          </p:cNvSpPr>
          <p:nvPr>
            <p:ph idx="1"/>
          </p:nvPr>
        </p:nvSpPr>
        <p:spPr/>
        <p:txBody>
          <a:bodyPr/>
          <a:lstStyle/>
          <a:p>
            <a:r>
              <a:rPr lang="en-US" sz="2400" dirty="0"/>
              <a:t>Healthcare Fraud – particularly False Claims Act cases – have been a top priority of the Department of Justice for years.</a:t>
            </a:r>
          </a:p>
          <a:p>
            <a:pPr marL="0" indent="0">
              <a:buNone/>
            </a:pPr>
            <a:endParaRPr lang="en-US" sz="2400" dirty="0"/>
          </a:p>
          <a:p>
            <a:r>
              <a:rPr lang="en-US" sz="2400" dirty="0"/>
              <a:t>That is unlikely change anytime soon: the DOJ obtained more than $3 billion in judgments and settlements from fraud claims between October 1, 2018 and September 30, 2019 – much of which came from healthcare fraud </a:t>
            </a:r>
            <a:r>
              <a:rPr lang="en-US" sz="2400"/>
              <a:t>cases.</a:t>
            </a:r>
            <a:endParaRPr lang="en-US" sz="2400" dirty="0"/>
          </a:p>
          <a:p>
            <a:r>
              <a:rPr lang="en-US" sz="2400" dirty="0"/>
              <a:t>Source: </a:t>
            </a:r>
            <a:r>
              <a:rPr lang="en-US" sz="2400" dirty="0">
                <a:hlinkClick r:id="rId2"/>
              </a:rPr>
              <a:t>https://www.justice.gov/sites/default/files/civil/legacy/2011/04/22/C-FRAUDS_FCA_Primer.pdf</a:t>
            </a:r>
            <a:endParaRPr lang="en-US" sz="2400" dirty="0"/>
          </a:p>
          <a:p>
            <a:pPr marL="0" indent="0">
              <a:buNone/>
            </a:pPr>
            <a:endParaRPr lang="en-US" sz="2400" dirty="0"/>
          </a:p>
        </p:txBody>
      </p:sp>
    </p:spTree>
    <p:extLst>
      <p:ext uri="{BB962C8B-B14F-4D97-AF65-F5344CB8AC3E}">
        <p14:creationId xmlns:p14="http://schemas.microsoft.com/office/powerpoint/2010/main" val="1687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Recent Example	</a:t>
            </a:r>
          </a:p>
        </p:txBody>
      </p:sp>
      <p:sp>
        <p:nvSpPr>
          <p:cNvPr id="3" name="Content Placeholder 2"/>
          <p:cNvSpPr>
            <a:spLocks noGrp="1"/>
          </p:cNvSpPr>
          <p:nvPr>
            <p:ph idx="1"/>
          </p:nvPr>
        </p:nvSpPr>
        <p:spPr/>
        <p:txBody>
          <a:bodyPr/>
          <a:lstStyle/>
          <a:p>
            <a:r>
              <a:rPr lang="en-US" sz="2400" dirty="0">
                <a:latin typeface="Arial" panose="020B0604020202020204" pitchFamily="34" charset="0"/>
              </a:rPr>
              <a:t>In September 2020, the DOJ charged 345 defendants (including over 100 licensed medical professionals) across 51 districts in a “National Health Care Fraud and Opioid Takedown.”</a:t>
            </a:r>
          </a:p>
          <a:p>
            <a:pPr marL="0" indent="0">
              <a:buNone/>
            </a:pPr>
            <a:endParaRPr lang="en-US" sz="2400" dirty="0">
              <a:latin typeface="Arial" panose="020B0604020202020204" pitchFamily="34" charset="0"/>
            </a:endParaRPr>
          </a:p>
          <a:p>
            <a:r>
              <a:rPr lang="en-US" sz="2400" dirty="0">
                <a:latin typeface="Arial" panose="020B0604020202020204" pitchFamily="34" charset="0"/>
              </a:rPr>
              <a:t>The defendants were charged with submitting over $6 billion in fraudulent claims, including $4.5 billion connected to telemedicine.</a:t>
            </a:r>
          </a:p>
          <a:p>
            <a:pPr marL="0" indent="0">
              <a:buNone/>
            </a:pPr>
            <a:endParaRPr lang="en-US" sz="2400" dirty="0">
              <a:latin typeface="Arial" panose="020B0604020202020204" pitchFamily="34" charset="0"/>
            </a:endParaRPr>
          </a:p>
          <a:p>
            <a:r>
              <a:rPr lang="en-US" sz="2400" dirty="0"/>
              <a:t>Source: </a:t>
            </a:r>
            <a:r>
              <a:rPr lang="en-US" sz="2400" dirty="0">
                <a:hlinkClick r:id="rId2"/>
              </a:rPr>
              <a:t>https://www.justice.gov/opa/pr/national-health-care-fraud-and-opioid-takedown-results-charges-against-345-defendants</a:t>
            </a:r>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177015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Recent </a:t>
            </a:r>
            <a:r>
              <a:rPr lang="en-US"/>
              <a:t>Development: The </a:t>
            </a:r>
            <a:r>
              <a:rPr lang="en-US" dirty="0"/>
              <a:t>False Claims Act Working Group</a:t>
            </a:r>
          </a:p>
        </p:txBody>
      </p:sp>
      <p:sp>
        <p:nvSpPr>
          <p:cNvPr id="3" name="Content Placeholder 2"/>
          <p:cNvSpPr>
            <a:spLocks noGrp="1"/>
          </p:cNvSpPr>
          <p:nvPr>
            <p:ph idx="1"/>
          </p:nvPr>
        </p:nvSpPr>
        <p:spPr/>
        <p:txBody>
          <a:bodyPr/>
          <a:lstStyle/>
          <a:p>
            <a:r>
              <a:rPr lang="en-US" sz="2400" dirty="0"/>
              <a:t>On Dec. 4, 2020, the Department of Health and Human Services announced the creation of a False Claims Act working group to enhance its participation with the DOJ and HHS Office of Inspector General to combat fraud.</a:t>
            </a:r>
          </a:p>
          <a:p>
            <a:endParaRPr lang="en-US" sz="2400" dirty="0"/>
          </a:p>
          <a:p>
            <a:r>
              <a:rPr lang="en-US" sz="2400" dirty="0">
                <a:hlinkClick r:id="rId2"/>
              </a:rPr>
              <a:t>https://www.hhs.gov/about/news/2020/12/04/hhs-announces-false-claims-act-working-group-enhance-efforts-combat-fraud-and-focus-resources-bad-actors.html#.X8xIl8DVOas.linkedin</a:t>
            </a:r>
            <a:endParaRPr lang="en-US" sz="2400" dirty="0"/>
          </a:p>
        </p:txBody>
      </p:sp>
    </p:spTree>
    <p:extLst>
      <p:ext uri="{BB962C8B-B14F-4D97-AF65-F5344CB8AC3E}">
        <p14:creationId xmlns:p14="http://schemas.microsoft.com/office/powerpoint/2010/main" val="134232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FCA, STARK, and Anti-Kickback Basics</a:t>
            </a:r>
          </a:p>
        </p:txBody>
      </p:sp>
      <p:sp>
        <p:nvSpPr>
          <p:cNvPr id="3" name="Content Placeholder 2"/>
          <p:cNvSpPr>
            <a:spLocks noGrp="1"/>
          </p:cNvSpPr>
          <p:nvPr>
            <p:ph idx="1"/>
          </p:nvPr>
        </p:nvSpPr>
        <p:spPr/>
        <p:txBody>
          <a:bodyPr/>
          <a:lstStyle/>
          <a:p>
            <a:r>
              <a:rPr lang="en-US" sz="2400" dirty="0"/>
              <a:t>The False Claims Act (FCA): Prohibits submitting false or fraudulent claims to the federal government for reimbursement.</a:t>
            </a:r>
          </a:p>
          <a:p>
            <a:endParaRPr lang="en-US" sz="2400" dirty="0"/>
          </a:p>
          <a:p>
            <a:r>
              <a:rPr lang="en-US" sz="2400" dirty="0"/>
              <a:t>Interesting fact: It was enacted in 1863 in response to defense contractor fraud during the Civil War.</a:t>
            </a:r>
          </a:p>
          <a:p>
            <a:endParaRPr lang="en-US" sz="2400" dirty="0"/>
          </a:p>
          <a:p>
            <a:r>
              <a:rPr lang="en-US" sz="2400" dirty="0"/>
              <a:t>The statute broadly applies to any claims submitted regardless of industry, and is commonly used to combat Medicare and Medicaid fraud.</a:t>
            </a:r>
          </a:p>
        </p:txBody>
      </p:sp>
    </p:spTree>
    <p:extLst>
      <p:ext uri="{BB962C8B-B14F-4D97-AF65-F5344CB8AC3E}">
        <p14:creationId xmlns:p14="http://schemas.microsoft.com/office/powerpoint/2010/main" val="3839976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False Claims Act (</a:t>
            </a:r>
            <a:r>
              <a:rPr lang="en-US" dirty="0" err="1"/>
              <a:t>con’t</a:t>
            </a:r>
            <a:r>
              <a:rPr lang="en-US" dirty="0"/>
              <a:t>)</a:t>
            </a:r>
          </a:p>
        </p:txBody>
      </p:sp>
      <p:sp>
        <p:nvSpPr>
          <p:cNvPr id="3" name="Content Placeholder 2"/>
          <p:cNvSpPr>
            <a:spLocks noGrp="1"/>
          </p:cNvSpPr>
          <p:nvPr>
            <p:ph idx="1"/>
          </p:nvPr>
        </p:nvSpPr>
        <p:spPr/>
        <p:txBody>
          <a:bodyPr/>
          <a:lstStyle/>
          <a:p>
            <a:r>
              <a:rPr lang="en-US" dirty="0"/>
              <a:t>For example, a provider who submits a claim for Medicare reimbursement for an “</a:t>
            </a:r>
            <a:r>
              <a:rPr lang="en-US" dirty="0" err="1"/>
              <a:t>upcoded</a:t>
            </a:r>
            <a:r>
              <a:rPr lang="en-US" dirty="0"/>
              <a:t>” procedure (i.e., coded as a more expensive procedure) has violated the FCA.</a:t>
            </a:r>
          </a:p>
          <a:p>
            <a:endParaRPr lang="en-US" dirty="0"/>
          </a:p>
          <a:p>
            <a:r>
              <a:rPr lang="en-US" dirty="0"/>
              <a:t>Violations can result in both criminal and civil liability, including treble damages.</a:t>
            </a:r>
          </a:p>
        </p:txBody>
      </p:sp>
    </p:spTree>
    <p:extLst>
      <p:ext uri="{BB962C8B-B14F-4D97-AF65-F5344CB8AC3E}">
        <p14:creationId xmlns:p14="http://schemas.microsoft.com/office/powerpoint/2010/main" val="1037970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False Claims Act (</a:t>
            </a:r>
            <a:r>
              <a:rPr lang="en-US" dirty="0" err="1"/>
              <a:t>con’t</a:t>
            </a:r>
            <a:r>
              <a:rPr lang="en-US" dirty="0"/>
              <a:t>)</a:t>
            </a:r>
          </a:p>
        </p:txBody>
      </p:sp>
      <p:sp>
        <p:nvSpPr>
          <p:cNvPr id="3" name="Content Placeholder 2"/>
          <p:cNvSpPr>
            <a:spLocks noGrp="1"/>
          </p:cNvSpPr>
          <p:nvPr>
            <p:ph idx="1"/>
          </p:nvPr>
        </p:nvSpPr>
        <p:spPr/>
        <p:txBody>
          <a:bodyPr/>
          <a:lstStyle/>
          <a:p>
            <a:r>
              <a:rPr lang="en-US" sz="2400" dirty="0"/>
              <a:t>Private citizens (known as relators) are incentivized to pursue whistleblower FCA suits through qui tam actions.</a:t>
            </a:r>
          </a:p>
          <a:p>
            <a:endParaRPr lang="en-US" sz="2400" dirty="0"/>
          </a:p>
          <a:p>
            <a:r>
              <a:rPr lang="en-US" sz="2400" dirty="0"/>
              <a:t>The majority of federal FCA suits are brought through this process.</a:t>
            </a:r>
          </a:p>
          <a:p>
            <a:endParaRPr lang="en-US" sz="2400" dirty="0"/>
          </a:p>
          <a:p>
            <a:r>
              <a:rPr lang="en-US" sz="2400" dirty="0"/>
              <a:t>If the government prevails in the action, the relator receives a portion of the recovery. </a:t>
            </a:r>
          </a:p>
          <a:p>
            <a:endParaRPr lang="en-US" dirty="0"/>
          </a:p>
        </p:txBody>
      </p:sp>
    </p:spTree>
    <p:extLst>
      <p:ext uri="{BB962C8B-B14F-4D97-AF65-F5344CB8AC3E}">
        <p14:creationId xmlns:p14="http://schemas.microsoft.com/office/powerpoint/2010/main" val="1875486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STARK Law</a:t>
            </a:r>
          </a:p>
        </p:txBody>
      </p:sp>
      <p:sp>
        <p:nvSpPr>
          <p:cNvPr id="3" name="Content Placeholder 2"/>
          <p:cNvSpPr>
            <a:spLocks noGrp="1"/>
          </p:cNvSpPr>
          <p:nvPr>
            <p:ph idx="1"/>
          </p:nvPr>
        </p:nvSpPr>
        <p:spPr/>
        <p:txBody>
          <a:bodyPr/>
          <a:lstStyle/>
          <a:p>
            <a:r>
              <a:rPr lang="en-US" sz="2400" dirty="0"/>
              <a:t>STARK is an anti-referral law. It generally prohibits a physician from </a:t>
            </a:r>
            <a:r>
              <a:rPr lang="en-US" sz="2400"/>
              <a:t>referring patients </a:t>
            </a:r>
            <a:r>
              <a:rPr lang="en-US" sz="2400" dirty="0"/>
              <a:t>for “Designated Health Services” to an entity if the physician or an immediate family member has a financial relationship with that entity.</a:t>
            </a:r>
          </a:p>
          <a:p>
            <a:endParaRPr lang="en-US" sz="2400" dirty="0"/>
          </a:p>
          <a:p>
            <a:r>
              <a:rPr lang="en-US" sz="2400" dirty="0"/>
              <a:t>In March 2020, CMS issued blanket waivers that temporarily waived sanctions for certain financial arrangements for CMS-designated “Covid-19 Purposes.”</a:t>
            </a:r>
          </a:p>
        </p:txBody>
      </p:sp>
    </p:spTree>
    <p:extLst>
      <p:ext uri="{BB962C8B-B14F-4D97-AF65-F5344CB8AC3E}">
        <p14:creationId xmlns:p14="http://schemas.microsoft.com/office/powerpoint/2010/main" val="2675860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Anti-Kickback Statute</a:t>
            </a:r>
          </a:p>
        </p:txBody>
      </p:sp>
      <p:sp>
        <p:nvSpPr>
          <p:cNvPr id="3" name="Content Placeholder 2"/>
          <p:cNvSpPr>
            <a:spLocks noGrp="1"/>
          </p:cNvSpPr>
          <p:nvPr>
            <p:ph idx="1"/>
          </p:nvPr>
        </p:nvSpPr>
        <p:spPr/>
        <p:txBody>
          <a:bodyPr/>
          <a:lstStyle/>
          <a:p>
            <a:r>
              <a:rPr lang="en-US" sz="2400" dirty="0"/>
              <a:t>The federal Anti-Kickback Statute generally prohibits a healthcare professional from providing something of value to another person in exchange for that person referring a patient whose care will be paid for by a federal program (e.g., Medicare)</a:t>
            </a:r>
          </a:p>
          <a:p>
            <a:endParaRPr lang="en-US" sz="2400" dirty="0"/>
          </a:p>
          <a:p>
            <a:r>
              <a:rPr lang="en-US" sz="2400" dirty="0"/>
              <a:t>Violations of this statute subject the violator to criminal liability and often run afoul of the FCA as well.</a:t>
            </a:r>
          </a:p>
        </p:txBody>
      </p:sp>
    </p:spTree>
    <p:extLst>
      <p:ext uri="{BB962C8B-B14F-4D97-AF65-F5344CB8AC3E}">
        <p14:creationId xmlns:p14="http://schemas.microsoft.com/office/powerpoint/2010/main" val="177338614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_Winstead Bar Black.White_Template</Template>
  <TotalTime>284</TotalTime>
  <Words>1095</Words>
  <Application>Microsoft Office PowerPoint</Application>
  <PresentationFormat>Widescreen</PresentationFormat>
  <Paragraphs>87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ＭＳ Ｐゴシック</vt:lpstr>
      <vt:lpstr>Arial</vt:lpstr>
      <vt:lpstr>Wingdings</vt:lpstr>
      <vt:lpstr>Blank Presentation</vt:lpstr>
      <vt:lpstr>The Basics of the False Claims Act, STARK, and Anti-Kickback Statute and Recent Regulatory Developments</vt:lpstr>
      <vt:lpstr>Healthcare Fraud: A Top DOJ Priority</vt:lpstr>
      <vt:lpstr>A Recent Example </vt:lpstr>
      <vt:lpstr>Another Recent Development: The False Claims Act Working Group</vt:lpstr>
      <vt:lpstr>FCA, STARK, and Anti-Kickback Basics</vt:lpstr>
      <vt:lpstr>False Claims Act (con’t)</vt:lpstr>
      <vt:lpstr>False Claims Act (con’t)</vt:lpstr>
      <vt:lpstr>STARK Law</vt:lpstr>
      <vt:lpstr>Anti-Kickback Statute</vt:lpstr>
      <vt:lpstr>Current DOJ Priorities</vt:lpstr>
      <vt:lpstr>Current DOJ Priorities (con’t)</vt:lpstr>
      <vt:lpstr>Current DOJ Priorities (con’t)</vt:lpstr>
      <vt:lpstr>Current DOJ Priorities (con’t)</vt:lpstr>
      <vt:lpstr>STARK Blanket Waivers</vt:lpstr>
      <vt:lpstr>STARK Blanket Waivers (con’t)</vt:lpstr>
      <vt:lpstr>Cooperation Credit: Sometimes It Makes Sense if We All Just Get Along </vt:lpstr>
      <vt:lpstr>Cooperation Credit (con’t)</vt:lpstr>
    </vt:vector>
  </TitlesOfParts>
  <Company>Winstead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the FCA, STARK, and the Anti-Kickback Statute</dc:title>
  <dc:creator>Kleinsasser, Matthias</dc:creator>
  <cp:lastModifiedBy>Kleinsasser, Matthias</cp:lastModifiedBy>
  <cp:revision>21</cp:revision>
  <dcterms:created xsi:type="dcterms:W3CDTF">2020-12-01T18:45:19Z</dcterms:created>
  <dcterms:modified xsi:type="dcterms:W3CDTF">2020-12-16T02:30:35Z</dcterms:modified>
</cp:coreProperties>
</file>